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Arial Bold" charset="1" panose="020B0704020202020204"/>
      <p:regular r:id="rId21"/>
    </p:embeddedFont>
    <p:embeddedFont>
      <p:font typeface="Arial" charset="1" panose="020B0604020202020204"/>
      <p:regular r:id="rId22"/>
    </p:embeddedFont>
    <p:embeddedFont>
      <p:font typeface="Calibri (MS) Bold" charset="1" panose="020F0702030404030204"/>
      <p:regular r:id="rId25"/>
    </p:embeddedFont>
    <p:embeddedFont>
      <p:font typeface="Helvetica Bold" charset="1" panose="020B0704020202030204"/>
      <p:regular r:id="rId28"/>
    </p:embeddedFont>
    <p:embeddedFont>
      <p:font typeface="Calibri (MS)" charset="1" panose="020F0502020204030204"/>
      <p:regular r:id="rId29"/>
    </p:embeddedFont>
    <p:embeddedFont>
      <p:font typeface="Open Sans Bold" charset="1" panose="020B0806030504020204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notesMasters/notesMaster1.xml" Type="http://schemas.openxmlformats.org/officeDocument/2006/relationships/notesMaster"/><Relationship Id="rId19" Target="theme/theme2.xml" Type="http://schemas.openxmlformats.org/officeDocument/2006/relationships/theme"/><Relationship Id="rId2" Target="presProps.xml" Type="http://schemas.openxmlformats.org/officeDocument/2006/relationships/presProps"/><Relationship Id="rId20" Target="notesSlides/notesSlide1.xml" Type="http://schemas.openxmlformats.org/officeDocument/2006/relationships/notes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fonts/font25.fntdata" Type="http://schemas.openxmlformats.org/officeDocument/2006/relationships/font"/><Relationship Id="rId26" Target="notesSlides/notesSlide4.xml" Type="http://schemas.openxmlformats.org/officeDocument/2006/relationships/notesSlide"/><Relationship Id="rId27" Target="notesSlides/notesSlide5.xml" Type="http://schemas.openxmlformats.org/officeDocument/2006/relationships/notes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Slides/notesSlide6.xml" Type="http://schemas.openxmlformats.org/officeDocument/2006/relationships/notesSlide"/><Relationship Id="rId31" Target="fonts/font31.fntdata" Type="http://schemas.openxmlformats.org/officeDocument/2006/relationships/font"/><Relationship Id="rId32" Target="notesSlides/notesSlide7.xml" Type="http://schemas.openxmlformats.org/officeDocument/2006/relationships/notesSlide"/><Relationship Id="rId33" Target="notesSlides/notesSlide8.xml" Type="http://schemas.openxmlformats.org/officeDocument/2006/relationships/notesSlide"/><Relationship Id="rId34" Target="notesSlides/notesSlide9.xml" Type="http://schemas.openxmlformats.org/officeDocument/2006/relationships/notesSlide"/><Relationship Id="rId35" Target="notesSlides/notesSlide10.xml" Type="http://schemas.openxmlformats.org/officeDocument/2006/relationships/notesSlide"/><Relationship Id="rId36" Target="notesSlides/notesSlide11.xml" Type="http://schemas.openxmlformats.org/officeDocument/2006/relationships/notesSlide"/><Relationship Id="rId37" Target="notesSlides/notesSlide12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mailto:esavive23@gmail.com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jpe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.jpe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2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5.png" Type="http://schemas.openxmlformats.org/officeDocument/2006/relationships/image"/><Relationship Id="rId5" Target="../embeddings/oleObject1.bin" Type="http://schemas.openxmlformats.org/officeDocument/2006/relationships/oleObjec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6.png" Type="http://schemas.openxmlformats.org/officeDocument/2006/relationships/image"/><Relationship Id="rId5" Target="../media/image7.jpeg" Type="http://schemas.openxmlformats.org/officeDocument/2006/relationships/image"/><Relationship Id="rId6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jpe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4554" y="0"/>
            <a:ext cx="19412554" cy="10287000"/>
            <a:chOff x="0" y="0"/>
            <a:chExt cx="25883405" cy="13716000"/>
          </a:xfrm>
        </p:grpSpPr>
        <p:sp>
          <p:nvSpPr>
            <p:cNvPr name="Freeform 4" id="4" descr="Imagen2.jpg"/>
            <p:cNvSpPr/>
            <p:nvPr/>
          </p:nvSpPr>
          <p:spPr>
            <a:xfrm flipH="false" flipV="false" rot="0">
              <a:off x="0" y="0"/>
              <a:ext cx="25883405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5883405">
                  <a:moveTo>
                    <a:pt x="0" y="0"/>
                  </a:moveTo>
                  <a:lnTo>
                    <a:pt x="25883405" y="0"/>
                  </a:lnTo>
                  <a:lnTo>
                    <a:pt x="25883405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74" r="0" b="-30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945922" y="245291"/>
            <a:ext cx="9727949" cy="7400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PANORAMA EPIDEMIOLÓGICO </a:t>
            </a:r>
          </a:p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EVENTOS SUPUESTAMENTE ATRIBUIBLES A LA VACUNACIÓN O INMUNIZACIÓN</a:t>
            </a:r>
          </a:p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(ESAVI) CORRESPONDIENTE AL MES DE MARZO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650270" y="8170669"/>
            <a:ext cx="10319252" cy="1312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M.S.P.E. Sofia Estephania Castañeda Blancas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Correo: </a:t>
            </a:r>
            <a:r>
              <a:rPr lang="en-US" sz="27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 tooltip="mailto:esavive23@gmail.com"/>
              </a:rPr>
              <a:t>esavive23@gmail.com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Contacto: 734 158 19 69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359276"/>
            <a:ext cx="7121802" cy="4922995"/>
          </a:xfrm>
          <a:custGeom>
            <a:avLst/>
            <a:gdLst/>
            <a:ahLst/>
            <a:cxnLst/>
            <a:rect r="r" b="b" t="t" l="l"/>
            <a:pathLst>
              <a:path h="4922995" w="7121802">
                <a:moveTo>
                  <a:pt x="0" y="0"/>
                </a:moveTo>
                <a:lnTo>
                  <a:pt x="7121802" y="0"/>
                </a:lnTo>
                <a:lnTo>
                  <a:pt x="7121802" y="4922995"/>
                </a:lnTo>
                <a:lnTo>
                  <a:pt x="0" y="49229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36607" y="5286742"/>
            <a:ext cx="13851393" cy="4493046"/>
          </a:xfrm>
          <a:custGeom>
            <a:avLst/>
            <a:gdLst/>
            <a:ahLst/>
            <a:cxnLst/>
            <a:rect r="r" b="b" t="t" l="l"/>
            <a:pathLst>
              <a:path h="4493046" w="13851393">
                <a:moveTo>
                  <a:pt x="0" y="0"/>
                </a:moveTo>
                <a:lnTo>
                  <a:pt x="13851393" y="0"/>
                </a:lnTo>
                <a:lnTo>
                  <a:pt x="13851393" y="4493046"/>
                </a:lnTo>
                <a:lnTo>
                  <a:pt x="0" y="44930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456115" y="2912705"/>
            <a:ext cx="8400147" cy="1234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 HG de Jojutla registró la mayor frecuencia, con 6 casos, seguido de Tlaltizapán y la UMF 20 Cuernavaca, con 4 casos cada una.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8603" y="1597386"/>
            <a:ext cx="8488682" cy="5189437"/>
          </a:xfrm>
          <a:custGeom>
            <a:avLst/>
            <a:gdLst/>
            <a:ahLst/>
            <a:cxnLst/>
            <a:rect r="r" b="b" t="t" l="l"/>
            <a:pathLst>
              <a:path h="5189437" w="8488682">
                <a:moveTo>
                  <a:pt x="0" y="0"/>
                </a:moveTo>
                <a:lnTo>
                  <a:pt x="8488682" y="0"/>
                </a:lnTo>
                <a:lnTo>
                  <a:pt x="8488682" y="5189437"/>
                </a:lnTo>
                <a:lnTo>
                  <a:pt x="0" y="5189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12131" y="4484331"/>
            <a:ext cx="9460715" cy="5406123"/>
          </a:xfrm>
          <a:custGeom>
            <a:avLst/>
            <a:gdLst/>
            <a:ahLst/>
            <a:cxnLst/>
            <a:rect r="r" b="b" t="t" l="l"/>
            <a:pathLst>
              <a:path h="5406123" w="9460715">
                <a:moveTo>
                  <a:pt x="0" y="0"/>
                </a:moveTo>
                <a:lnTo>
                  <a:pt x="9460715" y="0"/>
                </a:lnTo>
                <a:lnTo>
                  <a:pt x="9460715" y="5406122"/>
                </a:lnTo>
                <a:lnTo>
                  <a:pt x="0" y="5406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736201" y="2578379"/>
            <a:ext cx="6699545" cy="1233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1"/>
              </a:lnSpc>
              <a:spcBef>
                <a:spcPct val="0"/>
              </a:spcBef>
            </a:pPr>
            <a:r>
              <a:rPr lang="en-US" b="true" sz="237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vacuna SRP concentró el mayor número de casos, seguida de SR e influenza estacional.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09394" y="7699429"/>
            <a:ext cx="5786222" cy="1244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1"/>
              </a:lnSpc>
              <a:spcBef>
                <a:spcPct val="0"/>
              </a:spcBef>
            </a:pPr>
            <a:r>
              <a:rPr lang="en-US" b="true" sz="237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fiebre fue la manifestación más frecuente, seguida del exantema, la rinorrea y la tos.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4554" y="0"/>
            <a:ext cx="19412554" cy="10287000"/>
            <a:chOff x="0" y="0"/>
            <a:chExt cx="25883405" cy="13716000"/>
          </a:xfrm>
        </p:grpSpPr>
        <p:sp>
          <p:nvSpPr>
            <p:cNvPr name="Freeform 4" id="4" descr="Imagen2.jpg"/>
            <p:cNvSpPr/>
            <p:nvPr/>
          </p:nvSpPr>
          <p:spPr>
            <a:xfrm flipH="false" flipV="false" rot="0">
              <a:off x="0" y="0"/>
              <a:ext cx="25883405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5883405">
                  <a:moveTo>
                    <a:pt x="0" y="0"/>
                  </a:moveTo>
                  <a:lnTo>
                    <a:pt x="25883405" y="0"/>
                  </a:lnTo>
                  <a:lnTo>
                    <a:pt x="25883405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74" r="0" b="-30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650270" y="1646328"/>
            <a:ext cx="9727949" cy="576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Panorama Epidemiológico del Sistema de Vigilancia Epidemiológica de ESAVI, análisis correspondiente a las semanas epidemiológicas 1-13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354619" y="7217173"/>
            <a:ext cx="10319252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SERVICIOS DE SALUD DE MORELOS</a:t>
            </a:r>
          </a:p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COORDINACIÓN ESTATAL DE VIGILANCIA EPIDEMIOLÓGICA DE LOS SERVICIOS DE SALUD DE MORELOS</a:t>
            </a:r>
          </a:p>
          <a:p>
            <a:pPr algn="ctr">
              <a:lnSpc>
                <a:spcPts val="324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68898" y="3291477"/>
            <a:ext cx="4680972" cy="4680972"/>
          </a:xfrm>
          <a:custGeom>
            <a:avLst/>
            <a:gdLst/>
            <a:ahLst/>
            <a:cxnLst/>
            <a:rect r="r" b="b" t="t" l="l"/>
            <a:pathLst>
              <a:path h="4680972" w="4680972">
                <a:moveTo>
                  <a:pt x="0" y="0"/>
                </a:moveTo>
                <a:lnTo>
                  <a:pt x="4680972" y="0"/>
                </a:lnTo>
                <a:lnTo>
                  <a:pt x="4680972" y="4680973"/>
                </a:lnTo>
                <a:lnTo>
                  <a:pt x="0" y="46809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6649" y="1553038"/>
            <a:ext cx="16910847" cy="87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6300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PANORAMA EPIDEMIOLÓGICO DE MORELOS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88572" y="3027005"/>
            <a:ext cx="11858584" cy="575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vacunación es una de las estrategias más efectivas en salud pública, ya que contribuye a prevenir enfermedades y reducir complicaciones graves. Sin embargo, como parte de la seguridad vacunal, es necesario mantener una vigilancia permanente de los Eventos Supuestamente Atribuibles a la Vacunación o Inmunización (ESAVI).</a:t>
            </a:r>
          </a:p>
          <a:p>
            <a:pPr algn="just">
              <a:lnSpc>
                <a:spcPts val="3239"/>
              </a:lnSpc>
              <a:spcBef>
                <a:spcPct val="0"/>
              </a:spcBef>
            </a:pPr>
          </a:p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ESAVI corresponden a cualquier signo, síntoma o enfermedad que ocurre tras la vacunación, sin que necesariamente exista una relación causal con el biológico o con el proceso de vacunación.</a:t>
            </a:r>
          </a:p>
          <a:p>
            <a:pPr algn="just">
              <a:lnSpc>
                <a:spcPts val="3239"/>
              </a:lnSpc>
            </a:pPr>
          </a:p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presente panorama describe el comportamiento de los ESAVI notificados en Morelos, con el propósito de identificar su distribución, fortalecer la notificación oportuna, el seguimiento de los casos y la investigación dentro de los tiempos establecidos.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6210" y="9511365"/>
            <a:ext cx="1601777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Fuente: 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Secretaría de Salud, CENSIA. Manual de Eventos Supuestamente Atribuibles a la Vacunación o Inmunización (ESAVI), edición 2026. México: Secretaría de Salud; 2026.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aphicFrame>
        <p:nvGraphicFramePr>
          <p:cNvPr name="Object 3" id="3"/>
          <p:cNvGraphicFramePr/>
          <p:nvPr/>
        </p:nvGraphicFramePr>
        <p:xfrm>
          <a:off x="2455730" y="2805075"/>
          <a:ext cx="11644312" cy="5521833"/>
        </p:xfrm>
        <a:graphic>
          <a:graphicData uri="http://schemas.openxmlformats.org/presentationml/2006/ole">
            <p:oleObj imgW="13970000" imgH="7848600" r:id="rId5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518192" y="1552753"/>
            <a:ext cx="17008335" cy="142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77"/>
              </a:lnSpc>
            </a:pPr>
            <a:r>
              <a:rPr lang="en-US" sz="4397" b="true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 Frecuencia de casos de ESAVI por año, en el Estado de Morelos. </a:t>
            </a:r>
          </a:p>
          <a:p>
            <a:pPr algn="ctr">
              <a:lnSpc>
                <a:spcPts val="5277"/>
              </a:lnSpc>
            </a:pPr>
            <a:r>
              <a:rPr lang="en-US" b="true" sz="4397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48499" y="9239250"/>
            <a:ext cx="1326223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1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Fuente: 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SSM / Departamento de Epidemiología / Sistema de Vigilancia Epidemiológica d</a:t>
            </a: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e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Eventos Supuestamente Atribuibles a la Vacunación o Inmunización (ESAVI), edición 2026. México: Secretaría de Salud; 2026.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88572" y="1111615"/>
            <a:ext cx="16910847" cy="87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6300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PANORAMA EPIDEMIOLÓGICO DE MORELOS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068918" y="2631167"/>
            <a:ext cx="12589535" cy="1511437"/>
            <a:chOff x="0" y="0"/>
            <a:chExt cx="16786047" cy="20152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9525" y="9525"/>
              <a:ext cx="16767048" cy="1996186"/>
            </a:xfrm>
            <a:custGeom>
              <a:avLst/>
              <a:gdLst/>
              <a:ahLst/>
              <a:cxnLst/>
              <a:rect r="r" b="b" t="t" l="l"/>
              <a:pathLst>
                <a:path h="1996186" w="16767048">
                  <a:moveTo>
                    <a:pt x="0" y="0"/>
                  </a:moveTo>
                  <a:lnTo>
                    <a:pt x="15760573" y="0"/>
                  </a:lnTo>
                  <a:lnTo>
                    <a:pt x="16767048" y="998093"/>
                  </a:lnTo>
                  <a:lnTo>
                    <a:pt x="15760573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786098" cy="2015236"/>
            </a:xfrm>
            <a:custGeom>
              <a:avLst/>
              <a:gdLst/>
              <a:ahLst/>
              <a:cxnLst/>
              <a:rect r="r" b="b" t="t" l="l"/>
              <a:pathLst>
                <a:path h="2015236" w="16786098">
                  <a:moveTo>
                    <a:pt x="9525" y="0"/>
                  </a:moveTo>
                  <a:lnTo>
                    <a:pt x="15770098" y="0"/>
                  </a:lnTo>
                  <a:cubicBezTo>
                    <a:pt x="15772637" y="0"/>
                    <a:pt x="15775051" y="1016"/>
                    <a:pt x="15776829" y="2794"/>
                  </a:cubicBezTo>
                  <a:lnTo>
                    <a:pt x="16783304" y="1000887"/>
                  </a:lnTo>
                  <a:cubicBezTo>
                    <a:pt x="16785082" y="1002665"/>
                    <a:pt x="16786098" y="1005078"/>
                    <a:pt x="16786098" y="1007618"/>
                  </a:cubicBezTo>
                  <a:cubicBezTo>
                    <a:pt x="16786098" y="1010158"/>
                    <a:pt x="16785082" y="1012571"/>
                    <a:pt x="16783304" y="1014349"/>
                  </a:cubicBezTo>
                  <a:lnTo>
                    <a:pt x="15776829" y="2012442"/>
                  </a:lnTo>
                  <a:cubicBezTo>
                    <a:pt x="15775051" y="2014220"/>
                    <a:pt x="15772637" y="2015236"/>
                    <a:pt x="15770098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5770098" y="1996186"/>
                  </a:lnTo>
                  <a:lnTo>
                    <a:pt x="15770098" y="2005711"/>
                  </a:lnTo>
                  <a:lnTo>
                    <a:pt x="15763367" y="1998980"/>
                  </a:lnTo>
                  <a:lnTo>
                    <a:pt x="16769842" y="1000887"/>
                  </a:lnTo>
                  <a:lnTo>
                    <a:pt x="16776573" y="1007618"/>
                  </a:lnTo>
                  <a:lnTo>
                    <a:pt x="16769842" y="1014349"/>
                  </a:lnTo>
                  <a:lnTo>
                    <a:pt x="15763367" y="16256"/>
                  </a:lnTo>
                  <a:lnTo>
                    <a:pt x="15770098" y="9525"/>
                  </a:lnTo>
                  <a:lnTo>
                    <a:pt x="15770098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grpSp>
        <p:nvGrpSpPr>
          <p:cNvPr name="Group 7" id="7"/>
          <p:cNvGrpSpPr/>
          <p:nvPr/>
        </p:nvGrpSpPr>
        <p:grpSpPr>
          <a:xfrm rot="-10800000">
            <a:off x="939432" y="4970059"/>
            <a:ext cx="13875191" cy="1511437"/>
            <a:chOff x="0" y="0"/>
            <a:chExt cx="18500255" cy="201524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9525" y="9525"/>
              <a:ext cx="18481167" cy="1996186"/>
            </a:xfrm>
            <a:custGeom>
              <a:avLst/>
              <a:gdLst/>
              <a:ahLst/>
              <a:cxnLst/>
              <a:rect r="r" b="b" t="t" l="l"/>
              <a:pathLst>
                <a:path h="1996186" w="18481167">
                  <a:moveTo>
                    <a:pt x="0" y="0"/>
                  </a:moveTo>
                  <a:lnTo>
                    <a:pt x="17474564" y="0"/>
                  </a:lnTo>
                  <a:lnTo>
                    <a:pt x="18481167" y="998093"/>
                  </a:lnTo>
                  <a:lnTo>
                    <a:pt x="17474564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500217" cy="2015236"/>
            </a:xfrm>
            <a:custGeom>
              <a:avLst/>
              <a:gdLst/>
              <a:ahLst/>
              <a:cxnLst/>
              <a:rect r="r" b="b" t="t" l="l"/>
              <a:pathLst>
                <a:path h="2015236" w="18500217">
                  <a:moveTo>
                    <a:pt x="9525" y="0"/>
                  </a:moveTo>
                  <a:lnTo>
                    <a:pt x="17484089" y="0"/>
                  </a:lnTo>
                  <a:cubicBezTo>
                    <a:pt x="17486629" y="0"/>
                    <a:pt x="17489043" y="1016"/>
                    <a:pt x="17490821" y="2794"/>
                  </a:cubicBezTo>
                  <a:lnTo>
                    <a:pt x="18497423" y="1000887"/>
                  </a:lnTo>
                  <a:cubicBezTo>
                    <a:pt x="18499201" y="1002665"/>
                    <a:pt x="18500217" y="1005078"/>
                    <a:pt x="18500217" y="1007618"/>
                  </a:cubicBezTo>
                  <a:cubicBezTo>
                    <a:pt x="18500217" y="1010158"/>
                    <a:pt x="18499201" y="1012571"/>
                    <a:pt x="18497423" y="1014349"/>
                  </a:cubicBezTo>
                  <a:lnTo>
                    <a:pt x="17490821" y="2012442"/>
                  </a:lnTo>
                  <a:cubicBezTo>
                    <a:pt x="17489043" y="2014220"/>
                    <a:pt x="17486629" y="2015236"/>
                    <a:pt x="17484089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7484089" y="1996186"/>
                  </a:lnTo>
                  <a:lnTo>
                    <a:pt x="17484089" y="2005711"/>
                  </a:lnTo>
                  <a:lnTo>
                    <a:pt x="17477358" y="1998980"/>
                  </a:lnTo>
                  <a:lnTo>
                    <a:pt x="18483960" y="1000887"/>
                  </a:lnTo>
                  <a:lnTo>
                    <a:pt x="18490692" y="1007618"/>
                  </a:lnTo>
                  <a:lnTo>
                    <a:pt x="18483960" y="1014349"/>
                  </a:lnTo>
                  <a:lnTo>
                    <a:pt x="17477358" y="16256"/>
                  </a:lnTo>
                  <a:lnTo>
                    <a:pt x="17484089" y="9525"/>
                  </a:lnTo>
                  <a:lnTo>
                    <a:pt x="17484089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747430" y="7403516"/>
            <a:ext cx="13875191" cy="1511437"/>
            <a:chOff x="0" y="0"/>
            <a:chExt cx="18500255" cy="20152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9525" y="9525"/>
              <a:ext cx="18481167" cy="1996186"/>
            </a:xfrm>
            <a:custGeom>
              <a:avLst/>
              <a:gdLst/>
              <a:ahLst/>
              <a:cxnLst/>
              <a:rect r="r" b="b" t="t" l="l"/>
              <a:pathLst>
                <a:path h="1996186" w="18481167">
                  <a:moveTo>
                    <a:pt x="0" y="0"/>
                  </a:moveTo>
                  <a:lnTo>
                    <a:pt x="17474564" y="0"/>
                  </a:lnTo>
                  <a:lnTo>
                    <a:pt x="18481167" y="998093"/>
                  </a:lnTo>
                  <a:lnTo>
                    <a:pt x="17474564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500217" cy="2015236"/>
            </a:xfrm>
            <a:custGeom>
              <a:avLst/>
              <a:gdLst/>
              <a:ahLst/>
              <a:cxnLst/>
              <a:rect r="r" b="b" t="t" l="l"/>
              <a:pathLst>
                <a:path h="2015236" w="18500217">
                  <a:moveTo>
                    <a:pt x="9525" y="0"/>
                  </a:moveTo>
                  <a:lnTo>
                    <a:pt x="17484089" y="0"/>
                  </a:lnTo>
                  <a:cubicBezTo>
                    <a:pt x="17486629" y="0"/>
                    <a:pt x="17489043" y="1016"/>
                    <a:pt x="17490821" y="2794"/>
                  </a:cubicBezTo>
                  <a:lnTo>
                    <a:pt x="18497423" y="1000887"/>
                  </a:lnTo>
                  <a:cubicBezTo>
                    <a:pt x="18499201" y="1002665"/>
                    <a:pt x="18500217" y="1005078"/>
                    <a:pt x="18500217" y="1007618"/>
                  </a:cubicBezTo>
                  <a:cubicBezTo>
                    <a:pt x="18500217" y="1010158"/>
                    <a:pt x="18499201" y="1012571"/>
                    <a:pt x="18497423" y="1014349"/>
                  </a:cubicBezTo>
                  <a:lnTo>
                    <a:pt x="17490821" y="2012442"/>
                  </a:lnTo>
                  <a:cubicBezTo>
                    <a:pt x="17489043" y="2014220"/>
                    <a:pt x="17486629" y="2015236"/>
                    <a:pt x="17484089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7484089" y="1996186"/>
                  </a:lnTo>
                  <a:lnTo>
                    <a:pt x="17484089" y="2005711"/>
                  </a:lnTo>
                  <a:lnTo>
                    <a:pt x="17477358" y="1998980"/>
                  </a:lnTo>
                  <a:lnTo>
                    <a:pt x="18483960" y="1000887"/>
                  </a:lnTo>
                  <a:lnTo>
                    <a:pt x="18490692" y="1007618"/>
                  </a:lnTo>
                  <a:lnTo>
                    <a:pt x="18483960" y="1014349"/>
                  </a:lnTo>
                  <a:lnTo>
                    <a:pt x="17477358" y="16256"/>
                  </a:lnTo>
                  <a:lnTo>
                    <a:pt x="17484089" y="9525"/>
                  </a:lnTo>
                  <a:lnTo>
                    <a:pt x="17484089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4289584" y="2874264"/>
            <a:ext cx="11711549" cy="1666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En Morelos, hasta la SE-13 de 2026, se han notificado un total de 40 ESAVIs, de las cuales se han clasificado 3 como graves y 37 como no graves.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018432" y="5322770"/>
            <a:ext cx="12734496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En Morelos, hasta la SE 13 de 2026, los casos de ESAVI aumentaron 42.9% en comparación con el mismo periodo de 2025, al pasar de 28 a 40 casos.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419786" y="7716812"/>
            <a:ext cx="11451146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El  48% de los casos reportados, corresponde al rango de edad en menores de 5 años.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697679" y="2579570"/>
            <a:ext cx="2133600" cy="2133600"/>
            <a:chOff x="0" y="0"/>
            <a:chExt cx="2844800" cy="2844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844800" cy="2844800"/>
            </a:xfrm>
            <a:custGeom>
              <a:avLst/>
              <a:gdLst/>
              <a:ahLst/>
              <a:cxnLst/>
              <a:rect r="r" b="b" t="t" l="l"/>
              <a:pathLst>
                <a:path h="2844800" w="2844800">
                  <a:moveTo>
                    <a:pt x="0" y="0"/>
                  </a:moveTo>
                  <a:lnTo>
                    <a:pt x="2844800" y="0"/>
                  </a:lnTo>
                  <a:lnTo>
                    <a:pt x="2844800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446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133615" y="4639389"/>
            <a:ext cx="2133562" cy="2133562"/>
            <a:chOff x="0" y="0"/>
            <a:chExt cx="2844749" cy="284474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844800" cy="2844800"/>
            </a:xfrm>
            <a:custGeom>
              <a:avLst/>
              <a:gdLst/>
              <a:ahLst/>
              <a:cxnLst/>
              <a:rect r="r" b="b" t="t" l="l"/>
              <a:pathLst>
                <a:path h="2844800" w="2844800">
                  <a:moveTo>
                    <a:pt x="0" y="0"/>
                  </a:moveTo>
                  <a:lnTo>
                    <a:pt x="2844800" y="0"/>
                  </a:lnTo>
                  <a:lnTo>
                    <a:pt x="2844800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1" b="1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3504" y="6953593"/>
            <a:ext cx="2293896" cy="2133562"/>
            <a:chOff x="0" y="0"/>
            <a:chExt cx="3058528" cy="284474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58541" cy="2844800"/>
            </a:xfrm>
            <a:custGeom>
              <a:avLst/>
              <a:gdLst/>
              <a:ahLst/>
              <a:cxnLst/>
              <a:rect r="r" b="b" t="t" l="l"/>
              <a:pathLst>
                <a:path h="2844800" w="3058541">
                  <a:moveTo>
                    <a:pt x="0" y="0"/>
                  </a:moveTo>
                  <a:lnTo>
                    <a:pt x="3058541" y="0"/>
                  </a:lnTo>
                  <a:lnTo>
                    <a:pt x="3058541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7512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97141" y="9505950"/>
            <a:ext cx="1415578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Fuente: Sistema de Vigilancia Epidemiológica de Eventos Supuestamente Atribuibles a la Vacunación o Inmunización, corte SE – 13 del 2026.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682420" y="4110091"/>
            <a:ext cx="7068196" cy="5331031"/>
          </a:xfrm>
          <a:custGeom>
            <a:avLst/>
            <a:gdLst/>
            <a:ahLst/>
            <a:cxnLst/>
            <a:rect r="r" b="b" t="t" l="l"/>
            <a:pathLst>
              <a:path h="5331031" w="7068196">
                <a:moveTo>
                  <a:pt x="0" y="0"/>
                </a:moveTo>
                <a:lnTo>
                  <a:pt x="7068196" y="0"/>
                </a:lnTo>
                <a:lnTo>
                  <a:pt x="7068196" y="5331031"/>
                </a:lnTo>
                <a:lnTo>
                  <a:pt x="0" y="5331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846" t="-2726" r="-428" b="-122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-280041" y="1164430"/>
            <a:ext cx="18848083" cy="1563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1"/>
              </a:lnSpc>
            </a:pPr>
            <a:r>
              <a:rPr lang="en-US" b="true" sz="4479">
                <a:solidFill>
                  <a:srgbClr val="274E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Frecuencia de casos de ESAVI por grupo de edad y sexo, en el Estado de Morelos.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96979" y="3012938"/>
            <a:ext cx="9361770" cy="4253500"/>
          </a:xfrm>
          <a:custGeom>
            <a:avLst/>
            <a:gdLst/>
            <a:ahLst/>
            <a:cxnLst/>
            <a:rect r="r" b="b" t="t" l="l"/>
            <a:pathLst>
              <a:path h="4253500" w="9361770">
                <a:moveTo>
                  <a:pt x="0" y="0"/>
                </a:moveTo>
                <a:lnTo>
                  <a:pt x="9361770" y="0"/>
                </a:lnTo>
                <a:lnTo>
                  <a:pt x="9361770" y="4253500"/>
                </a:lnTo>
                <a:lnTo>
                  <a:pt x="0" y="425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82845" y="8098097"/>
            <a:ext cx="8656090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4"/>
              </a:lnSpc>
              <a:spcBef>
                <a:spcPct val="0"/>
              </a:spcBef>
            </a:pPr>
            <a:r>
              <a:rPr lang="en-US" b="true" sz="2845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 grupo de edad más afectado fue el de 0 a 5 años, con 19 casos, lo que representa el 48.7% de los casos con información disponible.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8456" y="3131055"/>
            <a:ext cx="15753929" cy="6426905"/>
          </a:xfrm>
          <a:custGeom>
            <a:avLst/>
            <a:gdLst/>
            <a:ahLst/>
            <a:cxnLst/>
            <a:rect r="r" b="b" t="t" l="l"/>
            <a:pathLst>
              <a:path h="6426905" w="15753929">
                <a:moveTo>
                  <a:pt x="0" y="0"/>
                </a:moveTo>
                <a:lnTo>
                  <a:pt x="15753929" y="0"/>
                </a:lnTo>
                <a:lnTo>
                  <a:pt x="15753929" y="6426905"/>
                </a:lnTo>
                <a:lnTo>
                  <a:pt x="0" y="6426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117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80844" y="1272522"/>
            <a:ext cx="14795004" cy="1553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1"/>
              </a:lnSpc>
              <a:spcBef>
                <a:spcPct val="0"/>
              </a:spcBef>
            </a:pPr>
            <a:r>
              <a:rPr lang="en-US" b="true" sz="4479">
                <a:solidFill>
                  <a:srgbClr val="274E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Frecuencia de casos de ESAVI por semana epidemiológica, en el Estado de Morelos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77050" y="4375750"/>
            <a:ext cx="10831945" cy="5338724"/>
          </a:xfrm>
          <a:custGeom>
            <a:avLst/>
            <a:gdLst/>
            <a:ahLst/>
            <a:cxnLst/>
            <a:rect r="r" b="b" t="t" l="l"/>
            <a:pathLst>
              <a:path h="5338724" w="10831945">
                <a:moveTo>
                  <a:pt x="0" y="0"/>
                </a:moveTo>
                <a:lnTo>
                  <a:pt x="10831946" y="0"/>
                </a:lnTo>
                <a:lnTo>
                  <a:pt x="10831946" y="5338724"/>
                </a:lnTo>
                <a:lnTo>
                  <a:pt x="0" y="5338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75442" y="1225459"/>
            <a:ext cx="6567014" cy="5497965"/>
          </a:xfrm>
          <a:custGeom>
            <a:avLst/>
            <a:gdLst/>
            <a:ahLst/>
            <a:cxnLst/>
            <a:rect r="r" b="b" t="t" l="l"/>
            <a:pathLst>
              <a:path h="5497965" w="6567014">
                <a:moveTo>
                  <a:pt x="0" y="0"/>
                </a:moveTo>
                <a:lnTo>
                  <a:pt x="6567014" y="0"/>
                </a:lnTo>
                <a:lnTo>
                  <a:pt x="6567014" y="5497966"/>
                </a:lnTo>
                <a:lnTo>
                  <a:pt x="0" y="54979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484870" y="2410932"/>
            <a:ext cx="10216306" cy="97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7"/>
              </a:lnSpc>
              <a:spcBef>
                <a:spcPct val="0"/>
              </a:spcBef>
            </a:pPr>
            <a:r>
              <a:rPr lang="en-US" b="true" sz="281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“Cuernavaca concentró el mayor número de casos, seguido de Tlaltizapán y Zacatepec.”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840337" y="4340419"/>
            <a:ext cx="8119759" cy="5250370"/>
          </a:xfrm>
          <a:custGeom>
            <a:avLst/>
            <a:gdLst/>
            <a:ahLst/>
            <a:cxnLst/>
            <a:rect r="r" b="b" t="t" l="l"/>
            <a:pathLst>
              <a:path h="5250370" w="8119759">
                <a:moveTo>
                  <a:pt x="0" y="0"/>
                </a:moveTo>
                <a:lnTo>
                  <a:pt x="8119759" y="0"/>
                </a:lnTo>
                <a:lnTo>
                  <a:pt x="8119759" y="5250371"/>
                </a:lnTo>
                <a:lnTo>
                  <a:pt x="0" y="5250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52538" y="1516801"/>
            <a:ext cx="8372859" cy="5149308"/>
          </a:xfrm>
          <a:custGeom>
            <a:avLst/>
            <a:gdLst/>
            <a:ahLst/>
            <a:cxnLst/>
            <a:rect r="r" b="b" t="t" l="l"/>
            <a:pathLst>
              <a:path h="5149308" w="8372859">
                <a:moveTo>
                  <a:pt x="0" y="0"/>
                </a:moveTo>
                <a:lnTo>
                  <a:pt x="8372859" y="0"/>
                </a:lnTo>
                <a:lnTo>
                  <a:pt x="8372859" y="5149309"/>
                </a:lnTo>
                <a:lnTo>
                  <a:pt x="0" y="51493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157460" y="2875733"/>
            <a:ext cx="6839917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b="true" sz="3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 1-13 = 40 casos acumulados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1031" y="7646236"/>
            <a:ext cx="6603949" cy="1234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“La Jurisdicción Sanitaria de Jojutla concentró el mayor número de casos, seguida de Cuernavaca.”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DAHQB9Uvh0I</dc:identifier>
  <dcterms:modified xsi:type="dcterms:W3CDTF">2011-08-01T06:04:30Z</dcterms:modified>
  <cp:revision>1</cp:revision>
  <dc:title> Panorama ESAVI MARZO</dc:title>
</cp:coreProperties>
</file>